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37" autoAdjust="0"/>
    <p:restoredTop sz="94660"/>
  </p:normalViewPr>
  <p:slideViewPr>
    <p:cSldViewPr>
      <p:cViewPr varScale="1">
        <p:scale>
          <a:sx n="73" d="100"/>
          <a:sy n="73" d="100"/>
        </p:scale>
        <p:origin x="78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CE57E51-3F02-46AB-BB7A-05B3DD0870FC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C4D2BF-D0AD-441E-85ED-01CD6D13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64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4D2BF-D0AD-441E-85ED-01CD6D13A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8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68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7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5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2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8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9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3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3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5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1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3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91816-3688-4E78-AB37-217F3AEE51DF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6757-E6A1-4301-BA96-0E40D484F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0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876086"/>
              </p:ext>
            </p:extLst>
          </p:nvPr>
        </p:nvGraphicFramePr>
        <p:xfrm>
          <a:off x="110342" y="1066800"/>
          <a:ext cx="4364961" cy="4615156"/>
        </p:xfrm>
        <a:graphic>
          <a:graphicData uri="http://schemas.openxmlformats.org/drawingml/2006/table">
            <a:tbl>
              <a:tblPr/>
              <a:tblGrid>
                <a:gridCol w="1526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2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24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24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88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 Negative Urine Isolates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7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Isolates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Nitrofurantoin (Macrobid®) 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Trimethoprim-Sulfamethoxazole (Bactrim DS) 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Ciprofloxacin 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Cephalexin ( C)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Citrobacter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freundii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92.3%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Citrobacter koseri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31.1%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97.6%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Data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Enterobacter aerogenes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18.4%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99.5%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Enterobacter cloacae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26.4%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Escherichia coli (D)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10868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98.3%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90.4%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Klebsiella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oxytoca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231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88.3%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96.1%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53.7%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Klebsiella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pneumoniae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(D)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1827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40.5%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92.7%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93.9%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Proteus mirabilis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540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89.3%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90.4%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67.4%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Pseudomonas aeruginosa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425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89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 Positive Urine Isolates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299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f# of Isolates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Nitrofurantoin (Macrobid®) 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Trimethoprim-Sulfamethoxazole (Bactrim DS) 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Cephalexin (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8945" marR="8945" marT="89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Enterococcus faecalis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947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Staphylococcus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aureus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186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Staphylococcus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aureus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(MRSA)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94.2%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88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Staphylococcus aureus (MSSA)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97.8%</a:t>
                      </a: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45" marR="8945" marT="89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38474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05000" y="76200"/>
            <a:ext cx="2895600" cy="609600"/>
          </a:xfrm>
          <a:prstGeom prst="rect">
            <a:avLst/>
          </a:prstGeom>
          <a:solidFill>
            <a:schemeClr val="bg1"/>
          </a:solidFill>
          <a:ln>
            <a:solidFill>
              <a:srgbClr val="33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Outpatient </a:t>
            </a:r>
            <a:r>
              <a:rPr lang="en-US" sz="1200" b="1" dirty="0" err="1">
                <a:solidFill>
                  <a:schemeClr val="tx1"/>
                </a:solidFill>
              </a:rPr>
              <a:t>Antibiogram</a:t>
            </a: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January 1 – December 31,2019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59067"/>
            <a:ext cx="2884805" cy="4438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95400" y="762000"/>
            <a:ext cx="6477000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Urinary Tract Infections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271" y="5715000"/>
            <a:ext cx="888125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Isolates included in this </a:t>
            </a:r>
            <a:r>
              <a:rPr lang="en-US" sz="800" dirty="0" err="1"/>
              <a:t>antibiogram</a:t>
            </a:r>
            <a:r>
              <a:rPr lang="en-US" sz="800" dirty="0"/>
              <a:t> are from non-specialty outpatient clinics throughout New Mexico.  Black shaded antibiotics have no coverage. Gray shaded antibiotics are &lt;50% susceptible, Not Tested or No Data. Antibiotics included represent oral formulations available. Susceptibilities in green for oral treatment options are greater than or equal to 80%.</a:t>
            </a:r>
          </a:p>
          <a:p>
            <a:r>
              <a:rPr lang="en-US" sz="800" dirty="0"/>
              <a:t>*Organisms with &lt;30 isolates have limited statistical significance of the result.</a:t>
            </a:r>
          </a:p>
          <a:p>
            <a:pPr marL="228600" indent="-228600">
              <a:buAutoNum type="alphaUcParenBoth"/>
            </a:pPr>
            <a:r>
              <a:rPr lang="en-US" sz="800" dirty="0"/>
              <a:t>2015 Beers Criteria recommendations state the use of </a:t>
            </a:r>
            <a:r>
              <a:rPr lang="en-US" sz="800" dirty="0" err="1"/>
              <a:t>nitrofurantoin</a:t>
            </a:r>
            <a:r>
              <a:rPr lang="en-US" sz="800" dirty="0"/>
              <a:t> is considered inappropriate for treatment of UTI in patients 65 years of age or older with a </a:t>
            </a:r>
            <a:r>
              <a:rPr lang="en-US" sz="800" dirty="0" err="1"/>
              <a:t>creatinine</a:t>
            </a:r>
            <a:r>
              <a:rPr lang="en-US" sz="800" dirty="0"/>
              <a:t> clearance less than 30 mL/min.</a:t>
            </a:r>
          </a:p>
          <a:p>
            <a:pPr marL="228600" indent="-228600">
              <a:buAutoNum type="alphaUcParenBoth"/>
            </a:pPr>
            <a:r>
              <a:rPr lang="en-US" sz="800" dirty="0"/>
              <a:t>Gupta K, et al. </a:t>
            </a:r>
            <a:r>
              <a:rPr lang="en-US" sz="800" dirty="0" err="1"/>
              <a:t>Clin</a:t>
            </a:r>
            <a:r>
              <a:rPr lang="en-US" sz="800" dirty="0"/>
              <a:t> Infect Dis. 2011;52:e103-e120 (IDSA Guidelines); Gupta K, Boucher HW. Infectious Disease Clinics of North America. </a:t>
            </a:r>
            <a:r>
              <a:rPr lang="en-US" sz="800" dirty="0" err="1"/>
              <a:t>Vol</a:t>
            </a:r>
            <a:r>
              <a:rPr lang="en-US" sz="800" dirty="0"/>
              <a:t> 28. No. 1. Elsevier Inc;2014.</a:t>
            </a:r>
          </a:p>
          <a:p>
            <a:pPr marL="228600" indent="-228600">
              <a:buAutoNum type="alphaUcParenBoth"/>
            </a:pPr>
            <a:r>
              <a:rPr lang="en-US" sz="800" dirty="0"/>
              <a:t>Oral cephalexin, </a:t>
            </a:r>
            <a:r>
              <a:rPr lang="en-US" sz="800" dirty="0" err="1"/>
              <a:t>cefdinir</a:t>
            </a:r>
            <a:r>
              <a:rPr lang="en-US" sz="800" dirty="0"/>
              <a:t>, </a:t>
            </a:r>
            <a:r>
              <a:rPr lang="en-US" sz="800" dirty="0" err="1"/>
              <a:t>cefaclor</a:t>
            </a:r>
            <a:r>
              <a:rPr lang="en-US" sz="800" dirty="0"/>
              <a:t> and </a:t>
            </a:r>
            <a:r>
              <a:rPr lang="en-US" sz="800" dirty="0" err="1"/>
              <a:t>cefpodoxime</a:t>
            </a:r>
            <a:r>
              <a:rPr lang="en-US" sz="800" dirty="0"/>
              <a:t> susceptibility is predicted by </a:t>
            </a:r>
            <a:r>
              <a:rPr lang="en-US" sz="800" dirty="0" err="1"/>
              <a:t>cefazolin</a:t>
            </a:r>
            <a:r>
              <a:rPr lang="en-US" sz="800" dirty="0"/>
              <a:t> susceptibility testing. (CLSI Document M39-A4, 4</a:t>
            </a:r>
            <a:r>
              <a:rPr lang="en-US" sz="800" baseline="30000" dirty="0"/>
              <a:t>th</a:t>
            </a:r>
            <a:r>
              <a:rPr lang="en-US" sz="800" dirty="0"/>
              <a:t> ed. Copyright 2014.</a:t>
            </a:r>
          </a:p>
          <a:p>
            <a:pPr marL="228600" indent="-228600">
              <a:buAutoNum type="alphaUcParenBoth"/>
            </a:pPr>
            <a:r>
              <a:rPr lang="en-US" sz="800" dirty="0"/>
              <a:t>ESBL positive rate for </a:t>
            </a:r>
            <a:r>
              <a:rPr lang="en-US" sz="800" i="1" dirty="0"/>
              <a:t>E. coli </a:t>
            </a:r>
            <a:r>
              <a:rPr lang="en-US" sz="800" dirty="0"/>
              <a:t>is about 3%,and </a:t>
            </a:r>
            <a:r>
              <a:rPr lang="en-US" sz="800" i="1" dirty="0"/>
              <a:t>K. </a:t>
            </a:r>
            <a:r>
              <a:rPr lang="en-US" sz="800" i="1" dirty="0" err="1"/>
              <a:t>pneumoniae</a:t>
            </a:r>
            <a:r>
              <a:rPr lang="en-US" sz="800" i="1" dirty="0"/>
              <a:t> </a:t>
            </a:r>
            <a:r>
              <a:rPr lang="en-US" sz="800" dirty="0"/>
              <a:t>is about 2%.</a:t>
            </a:r>
          </a:p>
          <a:p>
            <a:pPr marL="228600" indent="-228600">
              <a:buAutoNum type="alphaUcParenBoth"/>
            </a:pPr>
            <a:r>
              <a:rPr lang="en-US" sz="800" dirty="0"/>
              <a:t>CLSI Document M100, 27</a:t>
            </a:r>
            <a:r>
              <a:rPr lang="en-US" sz="800" baseline="30000" dirty="0"/>
              <a:t>th</a:t>
            </a:r>
            <a:r>
              <a:rPr lang="en-US" sz="800" dirty="0"/>
              <a:t> ed. Copyright 2017. Higgins A, et al. </a:t>
            </a:r>
            <a:r>
              <a:rPr lang="en-US" sz="800" dirty="0" err="1"/>
              <a:t>Urol</a:t>
            </a:r>
            <a:r>
              <a:rPr lang="en-US" sz="800" dirty="0"/>
              <a:t> Case Rep. 2017;13:24-25.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702588"/>
              </p:ext>
            </p:extLst>
          </p:nvPr>
        </p:nvGraphicFramePr>
        <p:xfrm>
          <a:off x="4572000" y="1828800"/>
          <a:ext cx="2580005" cy="3139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6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IDSA Guidelines: Empiric Treatment </a:t>
                      </a:r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Recommendations</a:t>
                      </a:r>
                      <a:r>
                        <a:rPr lang="en-US" sz="800" baseline="30000" dirty="0" err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Uncomplicated Cystitis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788">
                <a:tc gridSpan="2">
                  <a:txBody>
                    <a:bodyPr/>
                    <a:lstStyle/>
                    <a:p>
                      <a:r>
                        <a:rPr lang="en-US" sz="800" b="1" dirty="0"/>
                        <a:t>First-line</a:t>
                      </a:r>
                      <a:r>
                        <a:rPr lang="en-US" sz="800" b="1" baseline="0" dirty="0"/>
                        <a:t> agents</a:t>
                      </a:r>
                      <a:endParaRPr lang="en-US" sz="800" b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788">
                <a:tc>
                  <a:txBody>
                    <a:bodyPr/>
                    <a:lstStyle/>
                    <a:p>
                      <a:r>
                        <a:rPr lang="en-US" sz="800" dirty="0" err="1"/>
                        <a:t>Nitrofurantoin</a:t>
                      </a:r>
                      <a:r>
                        <a:rPr lang="en-US" sz="800" baseline="30000" dirty="0" err="1"/>
                        <a:t>A</a:t>
                      </a:r>
                      <a:r>
                        <a:rPr lang="en-US" sz="800" baseline="0" dirty="0"/>
                        <a:t> ;</a:t>
                      </a:r>
                      <a:r>
                        <a:rPr lang="en-US" sz="800" baseline="30000" dirty="0"/>
                        <a:t> </a:t>
                      </a:r>
                      <a:r>
                        <a:rPr lang="en-US" sz="800" dirty="0"/>
                        <a:t>100 mg twice daily, oral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 days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239">
                <a:tc>
                  <a:txBody>
                    <a:bodyPr/>
                    <a:lstStyle/>
                    <a:p>
                      <a:r>
                        <a:rPr lang="en-US" sz="800" dirty="0"/>
                        <a:t>Trimethoprim/</a:t>
                      </a:r>
                      <a:r>
                        <a:rPr lang="en-US" sz="800" dirty="0" err="1"/>
                        <a:t>sulfamethoxazole</a:t>
                      </a:r>
                      <a:r>
                        <a:rPr lang="en-US" sz="800" dirty="0"/>
                        <a:t>;</a:t>
                      </a:r>
                    </a:p>
                    <a:p>
                      <a:r>
                        <a:rPr lang="en-US" sz="800" dirty="0"/>
                        <a:t>800/160 mg DS</a:t>
                      </a:r>
                      <a:r>
                        <a:rPr lang="en-US" sz="800" baseline="0" dirty="0"/>
                        <a:t> </a:t>
                      </a:r>
                      <a:r>
                        <a:rPr lang="en-US" sz="800" dirty="0"/>
                        <a:t>twice daily,</a:t>
                      </a:r>
                      <a:r>
                        <a:rPr lang="en-US" sz="800" baseline="0" dirty="0"/>
                        <a:t> oral</a:t>
                      </a:r>
                      <a:endParaRPr lang="en-US"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 days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788">
                <a:tc>
                  <a:txBody>
                    <a:bodyPr/>
                    <a:lstStyle/>
                    <a:p>
                      <a:r>
                        <a:rPr lang="en-US" sz="800" dirty="0" err="1"/>
                        <a:t>Fosfomycin</a:t>
                      </a:r>
                      <a:r>
                        <a:rPr lang="en-US" sz="800" dirty="0"/>
                        <a:t>;</a:t>
                      </a:r>
                      <a:r>
                        <a:rPr lang="en-US" sz="800" baseline="0" dirty="0"/>
                        <a:t> </a:t>
                      </a:r>
                      <a:r>
                        <a:rPr lang="en-US" sz="800" dirty="0"/>
                        <a:t>3 g single dose, oral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 dose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788">
                <a:tc gridSpan="2">
                  <a:txBody>
                    <a:bodyPr/>
                    <a:lstStyle/>
                    <a:p>
                      <a:r>
                        <a:rPr lang="en-US" sz="800" b="1" dirty="0"/>
                        <a:t>Second-line agents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788">
                <a:tc>
                  <a:txBody>
                    <a:bodyPr/>
                    <a:lstStyle/>
                    <a:p>
                      <a:r>
                        <a:rPr lang="en-US" sz="800" dirty="0"/>
                        <a:t>Ciprofloxacin;</a:t>
                      </a:r>
                      <a:r>
                        <a:rPr lang="en-US" sz="800" baseline="0" dirty="0"/>
                        <a:t> </a:t>
                      </a:r>
                      <a:r>
                        <a:rPr lang="en-US" sz="800" dirty="0"/>
                        <a:t>500</a:t>
                      </a:r>
                      <a:r>
                        <a:rPr lang="en-US" sz="800" baseline="0" dirty="0"/>
                        <a:t> mg twice daily, oral</a:t>
                      </a:r>
                      <a:endParaRPr lang="en-US"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 days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239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baseline="0" dirty="0"/>
                        <a:t>Uncomplicated</a:t>
                      </a:r>
                      <a:r>
                        <a:rPr lang="en-US" sz="800" b="1" dirty="0"/>
                        <a:t> Pyelonephritis </a:t>
                      </a:r>
                    </a:p>
                    <a:p>
                      <a:pPr algn="ctr"/>
                      <a:r>
                        <a:rPr lang="en-US" sz="800" b="1" dirty="0"/>
                        <a:t>(Perform culture and</a:t>
                      </a:r>
                      <a:r>
                        <a:rPr lang="en-US" sz="800" b="1" baseline="0" dirty="0"/>
                        <a:t> susceptibilities)</a:t>
                      </a:r>
                      <a:endParaRPr lang="en-US" sz="8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788">
                <a:tc gridSpan="2">
                  <a:txBody>
                    <a:bodyPr/>
                    <a:lstStyle/>
                    <a:p>
                      <a:r>
                        <a:rPr lang="en-US" sz="800" b="1" dirty="0"/>
                        <a:t>First-line agents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788">
                <a:tc>
                  <a:txBody>
                    <a:bodyPr/>
                    <a:lstStyle/>
                    <a:p>
                      <a:r>
                        <a:rPr lang="en-US" sz="800" dirty="0"/>
                        <a:t>Ciprofloxacin; 500 mg twice daily, oral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 days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788">
                <a:tc gridSpan="2">
                  <a:txBody>
                    <a:bodyPr/>
                    <a:lstStyle/>
                    <a:p>
                      <a:r>
                        <a:rPr lang="en-US" sz="800" b="1" dirty="0"/>
                        <a:t>Second-line agents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239">
                <a:tc>
                  <a:txBody>
                    <a:bodyPr/>
                    <a:lstStyle/>
                    <a:p>
                      <a:r>
                        <a:rPr lang="en-US" sz="800" dirty="0"/>
                        <a:t>Trimethoprim/</a:t>
                      </a:r>
                      <a:r>
                        <a:rPr lang="en-US" sz="800" dirty="0" err="1"/>
                        <a:t>sulfamethoxazole</a:t>
                      </a:r>
                      <a:endParaRPr lang="en-US" sz="800" dirty="0"/>
                    </a:p>
                    <a:p>
                      <a:r>
                        <a:rPr lang="en-US" sz="800" dirty="0"/>
                        <a:t>800/160</a:t>
                      </a:r>
                      <a:r>
                        <a:rPr lang="en-US" sz="800" baseline="0" dirty="0"/>
                        <a:t> mg DS twice daily, oral</a:t>
                      </a:r>
                      <a:endParaRPr lang="en-US" sz="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 days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013329"/>
              </p:ext>
            </p:extLst>
          </p:nvPr>
        </p:nvGraphicFramePr>
        <p:xfrm>
          <a:off x="7239000" y="1828800"/>
          <a:ext cx="1735528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35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Common </a:t>
                      </a:r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Pathogens</a:t>
                      </a:r>
                      <a:r>
                        <a:rPr lang="en-US" sz="800" baseline="30000" dirty="0" err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/>
                        <a:t>Escherichia</a:t>
                      </a:r>
                      <a:r>
                        <a:rPr lang="en-US" sz="800" i="1" baseline="0" dirty="0"/>
                        <a:t> coli </a:t>
                      </a:r>
                    </a:p>
                    <a:p>
                      <a:pPr algn="ctr"/>
                      <a:r>
                        <a:rPr lang="en-US" sz="800" i="0" baseline="0" dirty="0"/>
                        <a:t>(75%-95% prevalence)</a:t>
                      </a:r>
                      <a:r>
                        <a:rPr lang="en-US" sz="800" i="0" baseline="30000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/>
                        <a:t>Staphylococcus </a:t>
                      </a:r>
                      <a:r>
                        <a:rPr lang="en-US" sz="800" i="1" dirty="0" err="1"/>
                        <a:t>saprophyticus</a:t>
                      </a:r>
                      <a:endParaRPr lang="en-US" sz="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 err="1"/>
                        <a:t>Klebsiella</a:t>
                      </a:r>
                      <a:r>
                        <a:rPr lang="en-US" sz="800" i="1" dirty="0"/>
                        <a:t> spp.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/>
                        <a:t>Proteus mirabilis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/>
                        <a:t>Enterococcus spp.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0" dirty="0"/>
                        <a:t>Group</a:t>
                      </a:r>
                      <a:r>
                        <a:rPr lang="en-US" sz="800" i="0" baseline="0" dirty="0"/>
                        <a:t> B streptococcus</a:t>
                      </a:r>
                      <a:endParaRPr lang="en-US" sz="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n-US" sz="800" i="1" dirty="0"/>
                        <a:t>Pseudomonas</a:t>
                      </a:r>
                      <a:r>
                        <a:rPr lang="en-US" sz="800" i="1" baseline="0" dirty="0"/>
                        <a:t> </a:t>
                      </a:r>
                      <a:r>
                        <a:rPr lang="en-US" sz="800" i="1" baseline="0" dirty="0" err="1"/>
                        <a:t>aeruginosa</a:t>
                      </a:r>
                      <a:endParaRPr lang="en-US" sz="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11914"/>
              </p:ext>
            </p:extLst>
          </p:nvPr>
        </p:nvGraphicFramePr>
        <p:xfrm>
          <a:off x="7238999" y="3733800"/>
          <a:ext cx="1735529" cy="1066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35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Urinalysis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Reflex to Culture Criteria</a:t>
                      </a:r>
                      <a:endParaRPr lang="en-US" sz="8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Positive nitrite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800" i="0" dirty="0"/>
                        <a:t>Positive leukocyte esterase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800" i="0" dirty="0"/>
                        <a:t>Moderate to many bacteria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800" i="0" dirty="0"/>
                        <a:t>&gt;5 WBC/</a:t>
                      </a:r>
                      <a:r>
                        <a:rPr lang="en-US" sz="800" i="0" dirty="0" err="1"/>
                        <a:t>hpf</a:t>
                      </a:r>
                      <a:endParaRPr lang="en-US" sz="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274900"/>
              </p:ext>
            </p:extLst>
          </p:nvPr>
        </p:nvGraphicFramePr>
        <p:xfrm>
          <a:off x="3962399" y="4953000"/>
          <a:ext cx="5012130" cy="76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06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352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Other Organisms </a:t>
                      </a:r>
                    </a:p>
                  </a:txBody>
                  <a:tcP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35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Staphylococcus </a:t>
                      </a:r>
                      <a:r>
                        <a:rPr lang="en-US" sz="800" b="1" dirty="0" err="1"/>
                        <a:t>saprophyticus</a:t>
                      </a:r>
                      <a:r>
                        <a:rPr lang="en-US" sz="8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err="1"/>
                        <a:t>Aerococcus</a:t>
                      </a:r>
                      <a:r>
                        <a:rPr lang="en-US" sz="800" b="1" dirty="0"/>
                        <a:t> spp.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69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Routinely susceptible to  </a:t>
                      </a:r>
                      <a:r>
                        <a:rPr lang="en-US" sz="800" dirty="0" err="1"/>
                        <a:t>nitrofurantoin</a:t>
                      </a:r>
                      <a:r>
                        <a:rPr lang="en-US" sz="800" dirty="0"/>
                        <a:t>, Bactrim and fluoroquinolones</a:t>
                      </a:r>
                      <a:r>
                        <a:rPr lang="en-US" sz="800" baseline="30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Routinely susceptible to </a:t>
                      </a:r>
                      <a:r>
                        <a:rPr lang="en-US" sz="800" dirty="0" err="1"/>
                        <a:t>nitrofurantoin</a:t>
                      </a:r>
                      <a:r>
                        <a:rPr lang="en-US" sz="800" dirty="0"/>
                        <a:t> and amoxicillin</a:t>
                      </a:r>
                      <a:r>
                        <a:rPr lang="en-US" sz="800" baseline="300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871619"/>
              </p:ext>
            </p:extLst>
          </p:nvPr>
        </p:nvGraphicFramePr>
        <p:xfrm>
          <a:off x="4556759" y="1066800"/>
          <a:ext cx="4417769" cy="69426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17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7067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Definition</a:t>
                      </a:r>
                      <a:r>
                        <a:rPr lang="en-US" sz="800" baseline="300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533">
                <a:tc>
                  <a:txBody>
                    <a:bodyPr/>
                    <a:lstStyle/>
                    <a:p>
                      <a:r>
                        <a:rPr lang="en-US" sz="800" dirty="0"/>
                        <a:t>Uncomplicated UTIs</a:t>
                      </a:r>
                      <a:r>
                        <a:rPr lang="en-US" sz="800" baseline="0" dirty="0"/>
                        <a:t> include acute cystitis or pyelonephritis in healthy non-pregnant, premenopausal women without history of structural/functional abnormalities in the urinary tract.  Other cases are generally considered complicated UTIs. </a:t>
                      </a:r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912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589</Words>
  <Application>Microsoft Office PowerPoint</Application>
  <PresentationFormat>On-screen Show (4:3)</PresentationFormat>
  <Paragraphs>139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TriCore Reference Labs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Dodd, Monique PharmD</dc:creator>
  <cp:lastModifiedBy>Hill, Susan</cp:lastModifiedBy>
  <cp:revision>66</cp:revision>
  <cp:lastPrinted>2019-12-19T22:46:22Z</cp:lastPrinted>
  <dcterms:created xsi:type="dcterms:W3CDTF">2018-11-19T21:41:45Z</dcterms:created>
  <dcterms:modified xsi:type="dcterms:W3CDTF">2021-02-22T19:53:28Z</dcterms:modified>
</cp:coreProperties>
</file>